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420888"/>
            <a:ext cx="596666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Зайцева Ирина Ивановна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Технологическая карта урока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64590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966666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Технологическая карта</a:t>
            </a:r>
            <a:br>
              <a:rPr lang="ru-RU" sz="2400" dirty="0" smtClean="0"/>
            </a:br>
            <a:r>
              <a:rPr lang="ru-RU" sz="2400" dirty="0" smtClean="0"/>
              <a:t>приготовление пончиков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941168"/>
            <a:ext cx="7272808" cy="1008112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  <a:tabLst>
                <a:tab pos="4038600" algn="l"/>
              </a:tabLst>
            </a:pP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Тесто для пончиков готовят </a:t>
            </a:r>
            <a:r>
              <a:rPr lang="ru-RU" sz="2300" dirty="0" err="1">
                <a:solidFill>
                  <a:srgbClr val="000000"/>
                </a:solidFill>
                <a:latin typeface="Times New Roman"/>
                <a:ea typeface="Times New Roman"/>
              </a:rPr>
              <a:t>безопарным</a:t>
            </a: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 способом слабой консистенции (влажность 43 %). Инвентарь и оборудование при разделке теста смазывают растительным маслом. Тесто разделывают так же. как для пирожков жареных, придавая пончикам форму колец или шариков. После 20-30 мин </a:t>
            </a:r>
            <a:r>
              <a:rPr lang="ru-RU" sz="2300" dirty="0" err="1">
                <a:solidFill>
                  <a:srgbClr val="000000"/>
                </a:solidFill>
                <a:latin typeface="Times New Roman"/>
                <a:ea typeface="Times New Roman"/>
              </a:rPr>
              <a:t>расстойки</a:t>
            </a:r>
            <a:r>
              <a:rPr lang="ru-RU" sz="2300" dirty="0">
                <a:solidFill>
                  <a:srgbClr val="000000"/>
                </a:solidFill>
                <a:latin typeface="Times New Roman"/>
                <a:ea typeface="Times New Roman"/>
              </a:rPr>
              <a:t> пончики обжаривают в жире. Готовые пончики посыпают рафинадной пудрой.</a:t>
            </a:r>
            <a:endParaRPr lang="ru-RU" sz="2300" dirty="0">
              <a:latin typeface="Times New Roman"/>
              <a:ea typeface="Times New Roman"/>
            </a:endParaRPr>
          </a:p>
          <a:p>
            <a:pPr algn="jus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273233"/>
              </p:ext>
            </p:extLst>
          </p:nvPr>
        </p:nvGraphicFramePr>
        <p:xfrm>
          <a:off x="467545" y="1481522"/>
          <a:ext cx="7848870" cy="32389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235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Наименование сырья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 1 порцию,г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 10 порций,г 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брутто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нетто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брутто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нетто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Мука пшеничная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Сахар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3.3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Соль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0.2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Дрожжи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Масло растительное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4.5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4.5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Вода 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Яйца 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1.6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1.6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Маргарин 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1.4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1.4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Пудра сахарная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4.4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4.4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Выход: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350</a:t>
                      </a:r>
                    </a:p>
                  </a:txBody>
                  <a:tcPr marL="46731" marR="46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36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5966666" cy="8963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Поэтапное приготовление пончиков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488" y="3399309"/>
            <a:ext cx="5195599" cy="605755"/>
          </a:xfrm>
        </p:spPr>
        <p:txBody>
          <a:bodyPr/>
          <a:lstStyle/>
          <a:p>
            <a:pPr algn="l"/>
            <a:r>
              <a:rPr lang="ru-RU" dirty="0" smtClean="0"/>
              <a:t>Замешиваем тесто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2390775" cy="1914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1459"/>
            <a:ext cx="2466975" cy="1847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376" y="1551459"/>
            <a:ext cx="2966299" cy="17859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28" y="4470762"/>
            <a:ext cx="2466975" cy="1847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311" y="4424595"/>
            <a:ext cx="2286000" cy="18478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5" y="4504151"/>
            <a:ext cx="2768530" cy="1714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70670" y="3399309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Расстаиваем</a:t>
            </a:r>
            <a:r>
              <a:rPr lang="ru-RU" dirty="0" smtClean="0"/>
              <a:t> тесто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632429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Формуем пончики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70670" y="6185792"/>
            <a:ext cx="2566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Жарим пончики во фритюре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02404"/>
            <a:ext cx="30194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6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6264696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56254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768752" cy="223224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>Урок производственного обучения</a:t>
            </a:r>
            <a:br>
              <a:rPr lang="ru-RU" sz="3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00808"/>
            <a:ext cx="7704856" cy="4320480"/>
          </a:xfrm>
        </p:spPr>
        <p:txBody>
          <a:bodyPr>
            <a:normAutofit/>
          </a:bodyPr>
          <a:lstStyle/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Профессия/специальность 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260807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«Технология продукции общественного питания»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Профессиональный модуль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</a:t>
            </a:r>
            <a:r>
              <a:rPr lang="ru-RU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ПМ.07 Выполнение работ по одной или нескольким профессиям рабочих, должностям </a:t>
            </a:r>
            <a:r>
              <a:rPr lang="ru-RU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служащих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Тема </a:t>
            </a:r>
            <a:r>
              <a:rPr lang="ru-RU" sz="24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приготовление пончиков и пирожков во фритюре</a:t>
            </a:r>
            <a:endParaRPr lang="ru-RU" sz="24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Группа </a:t>
            </a:r>
            <a:r>
              <a:rPr lang="ru-RU" sz="2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Т19</a:t>
            </a:r>
            <a:endParaRPr lang="ru-RU" sz="24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</a:pPr>
            <a:r>
              <a:rPr lang="ru-RU" sz="2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Тип урока </a:t>
            </a:r>
            <a:r>
              <a:rPr lang="ru-RU" sz="2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изучение трудовых приемов и операций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5966666" cy="7920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7416824" cy="4248472"/>
          </a:xfrm>
        </p:spPr>
        <p:txBody>
          <a:bodyPr>
            <a:normAutofit/>
          </a:bodyPr>
          <a:lstStyle/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ЭТАП </a:t>
            </a:r>
            <a:r>
              <a:rPr lang="en-US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I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Оргмомент</a:t>
            </a: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                                                                      5 мин</a:t>
            </a:r>
            <a:endParaRPr lang="en-US" sz="16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endParaRPr lang="ru-RU" sz="16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ЭТАП I</a:t>
            </a:r>
            <a:r>
              <a:rPr lang="en-US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I</a:t>
            </a:r>
            <a:endParaRPr lang="ru-RU" sz="16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Подготовка обучающихся к активному                              10 мин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и сознательному усвоению ЗНАНИЙ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endParaRPr lang="ru-RU" sz="16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ЭТАП III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Закрепление знаний и способов действий                        60 мин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Всесторонней проверки знаний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endParaRPr lang="ru-RU" sz="16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ЭТАП </a:t>
            </a:r>
            <a:r>
              <a:rPr lang="en-US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IV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Подведение итогов занятия                                             10 мин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endParaRPr lang="ru-RU" sz="1600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ЭТАП V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Информирование обучающихся о домашнем задании,      5 мин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sz="16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 инструктаж по его выполнении.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93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64704"/>
            <a:ext cx="5966666" cy="75229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280920" cy="4464496"/>
          </a:xfrm>
        </p:spPr>
        <p:txBody>
          <a:bodyPr>
            <a:normAutofit/>
          </a:bodyPr>
          <a:lstStyle/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Образовательная – сформировать у обучающихся профессиональные знания по </a:t>
            </a:r>
            <a:r>
              <a:rPr lang="ru-RU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приготовлению пирожков и пончиков из дрожжевого теста. Изучить технологию приготовления.</a:t>
            </a:r>
            <a:endParaRPr lang="ru-RU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Воспитательная – формирование качеств личности: аккуратность, самостоятельность, умение работать в звене, бережное отношение к инвентарю и оборудованию, ответственное отношение к правилам техники безопасности и санитарии. </a:t>
            </a:r>
          </a:p>
          <a:p>
            <a:pPr marL="342900" lvl="0" indent="-342900" algn="l" fontAlgn="base">
              <a:lnSpc>
                <a:spcPct val="80000"/>
              </a:lnSpc>
              <a:spcAft>
                <a:spcPct val="0"/>
              </a:spcAft>
              <a:buClr>
                <a:srgbClr val="FFCC00"/>
              </a:buClr>
              <a:buSzPct val="120000"/>
              <a:buFontTx/>
              <a:buChar char="•"/>
            </a:pPr>
            <a:r>
              <a:rPr lang="ru-RU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Развивающая – развитие навыков систематизации знаний, умений предвидеть возможные виды брака, применение теоретических знаний на практике, формирование умений самостоятельного выполнения операций в комплексе, планирования технологического процесса по </a:t>
            </a:r>
            <a:r>
              <a:rPr lang="ru-RU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Arial"/>
              </a:rPr>
              <a:t>приготовлению пончиков и пирожков из дрожжевого теста. </a:t>
            </a:r>
            <a:endParaRPr lang="ru-RU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  <a:cs typeface="Arial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79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5966666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Профессиональные компетенции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844824"/>
            <a:ext cx="7488832" cy="424847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Times New Roman"/>
                <a:ea typeface="Times New Roman"/>
                <a:cs typeface="Times New Roman"/>
              </a:rPr>
              <a:t>Профессиональные компетенции: ПК </a:t>
            </a:r>
            <a:endParaRPr lang="ru-RU" sz="1800" b="1" u="sng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Calibri"/>
                <a:ea typeface="Times New Roman"/>
                <a:cs typeface="Calibri"/>
              </a:rPr>
              <a:t>1. Организовывать и проводить приготовление сдобных хлебобулочных изделий и праздничного хлеба.</a:t>
            </a:r>
            <a:endParaRPr lang="ru-RU" sz="1800" b="1" i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Calibri"/>
                <a:ea typeface="Times New Roman"/>
                <a:cs typeface="Calibri"/>
              </a:rPr>
              <a:t>2. Организовывать и проводить приготовление сложных мучных кондитерских изделий и праздничных тортов.</a:t>
            </a:r>
            <a:endParaRPr lang="ru-RU" sz="1800" b="1" i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Calibri"/>
                <a:ea typeface="Times New Roman"/>
                <a:cs typeface="Calibri"/>
              </a:rPr>
              <a:t>3. Организовывать и проводить приготовление мелкоштучных кондитерских изделий.</a:t>
            </a:r>
            <a:endParaRPr lang="ru-RU" sz="1800" b="1" i="1" dirty="0">
              <a:latin typeface="Calibri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Calibri"/>
                <a:ea typeface="Times New Roman"/>
                <a:cs typeface="Calibri"/>
              </a:rPr>
              <a:t>4. Организовывать и проводить приготовление сложных отделочных полуфабрикатов, использовать их в оформлении.</a:t>
            </a:r>
            <a:endParaRPr lang="ru-RU" sz="1800" b="1" i="1" dirty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51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5966666" cy="108012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>Общие компетенции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8424936" cy="4752528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dirty="0">
                <a:latin typeface="Calibri"/>
                <a:ea typeface="Times New Roman"/>
                <a:cs typeface="Calibri"/>
              </a:rPr>
              <a:t> </a:t>
            </a:r>
            <a:r>
              <a:rPr lang="ru-RU" sz="3400" b="1" dirty="0">
                <a:latin typeface="Calibri"/>
                <a:ea typeface="Times New Roman"/>
                <a:cs typeface="Calibri"/>
              </a:rPr>
              <a:t>ОК 1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Понимать сущность и социальную значимость своей будущей профессии, проявлять к ней устойчивый интерес.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2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Организовывать собственную деятельность, определять методы и способы выполнения профессиональных задач, оценивать их эффективность и качество.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3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Решать проблемы, оценивать риски и принимать решения в нестандартных ситуациях.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4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Осуществлять поиск, анализ и оценку информации, необходимой для постановки и решения профессиональных задач, профессионального и личностного развития.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5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Использовать информационно-коммуникационные технологии для совершенствования профессиональной деятельности.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6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Работать в коллективе и команде, обеспечивать ее сплочение, эффективно общаться с коллегами, руководством, потребителями.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7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Ставить цели, мотивировать деятельность подчиненных, организовывать и контролировать их работу с принятием на себя ответственности за результат выполнения заданий.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400" b="1" dirty="0">
                <a:latin typeface="Calibri"/>
                <a:ea typeface="Times New Roman"/>
                <a:cs typeface="Calibri"/>
              </a:rPr>
              <a:t>ОК  8</a:t>
            </a:r>
            <a:r>
              <a:rPr lang="ru-RU" sz="3400" dirty="0">
                <a:latin typeface="Calibri"/>
                <a:ea typeface="Times New Roman"/>
                <a:cs typeface="Calibri"/>
              </a:rPr>
              <a:t> Самостоятельно определять задачи профессионального и личностного развития, заниматься самообразованием, осознанно планировать повышение квалификации.</a:t>
            </a:r>
            <a:endParaRPr lang="ru-RU" sz="3400" dirty="0">
              <a:latin typeface="Calibri"/>
              <a:ea typeface="Times New Roman"/>
              <a:cs typeface="Times New Roman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787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659" y="476672"/>
            <a:ext cx="5966666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 smtClean="0"/>
              <a:t>Технологическая карта</a:t>
            </a:r>
            <a:br>
              <a:rPr lang="ru-RU" sz="2800" dirty="0" smtClean="0"/>
            </a:br>
            <a:r>
              <a:rPr lang="ru-RU" sz="2800" dirty="0" smtClean="0"/>
              <a:t>Пирожки с повидлом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15255"/>
              </p:ext>
            </p:extLst>
          </p:nvPr>
        </p:nvGraphicFramePr>
        <p:xfrm>
          <a:off x="827584" y="1340768"/>
          <a:ext cx="7632845" cy="28166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6569"/>
                <a:gridCol w="1526569"/>
                <a:gridCol w="1526569"/>
                <a:gridCol w="1526569"/>
                <a:gridCol w="1526569"/>
              </a:tblGrid>
              <a:tr h="220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Наименование сырья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 1 порцию,г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 10 порций,г 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брутто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нетто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брутто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нетто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Мука пшеничная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310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Сахар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Маргарин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Соль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Дрожжи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Вода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Повидло 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Масло растительное 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Выход: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03860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750</a:t>
                      </a:r>
                    </a:p>
                  </a:txBody>
                  <a:tcPr marL="46031" marR="460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4365010"/>
            <a:ext cx="73448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403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Тесто дрожжевое для пирожков жареных приготовляется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безопарным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способом слабой консистенции. Инвентарь и оборудование смазывают растительным маслом. Использовать муку на подсыпку при разделке теста и формовке изделий запрещается. Мука, обугливаясь во время жаренья, снижает качество жира, в результате чего ухудшается внешний вид изделий и повышается расход жира.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Тесто массой 0,5-1 кг закатывают на смазанном растительным маслом столе в жгут и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порционируют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на кусочки требуемой массы (50, 55 и 35 г соответственно). Кусочки теста формуют в шарики, раскладывают их на смазанные растительным маслом столы на расстоянии 4-5 см один от другого. После 5—6 мин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расстойки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шарики теста переворачивают на другую сторону и придают им форму лепешек толщиной 4—5 см. На середину лепешек кладут фарш, повидло или джем, перегибают лепешку пополам, соединяют края, придают изделию форму полумесяца и укладывают на смазанные маслом кондитерские листы.</a:t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После 20—30 мин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расстойки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пирожки обжаривают в специальных жарочных аппаратах либо в электрических или газовых жарочных аппаратах с регулированием степени нагрева; запрещается жарить пирожки в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наплитной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посуде.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47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966666" cy="7920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800" dirty="0" smtClean="0"/>
              <a:t>Поэтапное приготовление</a:t>
            </a:r>
            <a:br>
              <a:rPr lang="ru-RU" sz="2800" dirty="0" smtClean="0"/>
            </a:br>
            <a:r>
              <a:rPr lang="ru-RU" sz="2800" dirty="0" smtClean="0"/>
              <a:t>пирожков с повидлом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992" y="3196828"/>
            <a:ext cx="2592288" cy="44947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Замешиваем тесто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2581275" cy="1771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3646303"/>
            <a:ext cx="2614992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030" y="59492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Оставляем тесто для </a:t>
            </a:r>
            <a:r>
              <a:rPr lang="ru-RU" dirty="0" err="1" smtClean="0"/>
              <a:t>расстойки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633" y="1292990"/>
            <a:ext cx="2466975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71633" y="3267308"/>
            <a:ext cx="262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Порционируем</a:t>
            </a:r>
            <a:r>
              <a:rPr lang="ru-RU" dirty="0" smtClean="0"/>
              <a:t> тесто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945" y="3841565"/>
            <a:ext cx="2876550" cy="15906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464" y="3765187"/>
            <a:ext cx="2619375" cy="17430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95936" y="565815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Кладем начинку и формуем пирожки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02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08712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Поэтапное приготовление</a:t>
            </a:r>
            <a:b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пирожков с повидлом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73506" y="1643184"/>
            <a:ext cx="3702750" cy="12097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После промежуточной </a:t>
            </a:r>
            <a:r>
              <a:rPr lang="ru-RU" dirty="0" err="1" smtClean="0"/>
              <a:t>расстойки</a:t>
            </a:r>
            <a:r>
              <a:rPr lang="ru-RU" dirty="0" smtClean="0"/>
              <a:t> жарим пирожки до образования румяной корочки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4719"/>
            <a:ext cx="2466975" cy="1847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78" y="3905913"/>
            <a:ext cx="2466975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3888" y="4077072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Готовые изделия укладываем на бумажную салфетку для удаления излишек растительного масла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509089"/>
            <a:ext cx="2466975" cy="1847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817" y="4509120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2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549</Words>
  <Application>Microsoft Office PowerPoint</Application>
  <PresentationFormat>Экран (4:3)</PresentationFormat>
  <Paragraphs>176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Зайцева Ирина Ивановна </vt:lpstr>
      <vt:lpstr>                 Урок производственного обучения      </vt:lpstr>
      <vt:lpstr>План урока</vt:lpstr>
      <vt:lpstr>Цели урока</vt:lpstr>
      <vt:lpstr>Профессиональные компетенции</vt:lpstr>
      <vt:lpstr>Общие компетенции</vt:lpstr>
      <vt:lpstr>Технологическая карта Пирожки с повидлом </vt:lpstr>
      <vt:lpstr>Поэтапное приготовление пирожков с повидлом</vt:lpstr>
      <vt:lpstr>Поэтапное приготовление пирожков с повидлом</vt:lpstr>
      <vt:lpstr>Технологическая карта приготовление пончиков</vt:lpstr>
      <vt:lpstr>Поэтапное приготовление пончиков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Зайцева Ирина Ивановна </dc:title>
  <dc:creator>1</dc:creator>
  <cp:lastModifiedBy>1</cp:lastModifiedBy>
  <cp:revision>11</cp:revision>
  <dcterms:created xsi:type="dcterms:W3CDTF">2017-01-29T16:58:42Z</dcterms:created>
  <dcterms:modified xsi:type="dcterms:W3CDTF">2017-02-08T17:17:53Z</dcterms:modified>
</cp:coreProperties>
</file>